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6"/>
  </p:notesMasterIdLst>
  <p:sldIdLst>
    <p:sldId id="339" r:id="rId3"/>
    <p:sldId id="341" r:id="rId4"/>
    <p:sldId id="336" r:id="rId5"/>
    <p:sldId id="337" r:id="rId6"/>
    <p:sldId id="265" r:id="rId7"/>
    <p:sldId id="266" r:id="rId8"/>
    <p:sldId id="267" r:id="rId9"/>
    <p:sldId id="338" r:id="rId10"/>
    <p:sldId id="342" r:id="rId11"/>
    <p:sldId id="343" r:id="rId12"/>
    <p:sldId id="345" r:id="rId13"/>
    <p:sldId id="344" r:id="rId14"/>
    <p:sldId id="34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EB9FF"/>
    <a:srgbClr val="AEA1FF"/>
    <a:srgbClr val="7A81FF"/>
    <a:srgbClr val="521B93"/>
    <a:srgbClr val="9420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368" autoAdjust="0"/>
    <p:restoredTop sz="94643"/>
  </p:normalViewPr>
  <p:slideViewPr>
    <p:cSldViewPr snapToGrid="0" snapToObjects="1">
      <p:cViewPr varScale="1">
        <p:scale>
          <a:sx n="68" d="100"/>
          <a:sy n="68" d="100"/>
        </p:scale>
        <p:origin x="-120" y="-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74C8CC-352D-FE46-AF0C-CDDCEBC220ED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30C374-42BE-1149-8D69-355EDDC5C6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041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MY" alt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58C0CC4A-F9CB-439F-9E2A-145A4459163D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0485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mtClean="0"/>
              <a:t>ToT CPG Management of Diabetes in Pregnancy</a:t>
            </a:r>
          </a:p>
        </p:txBody>
      </p:sp>
    </p:spTree>
    <p:extLst>
      <p:ext uri="{BB962C8B-B14F-4D97-AF65-F5344CB8AC3E}">
        <p14:creationId xmlns:p14="http://schemas.microsoft.com/office/powerpoint/2010/main" val="2232019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30C374-42BE-1149-8D69-355EDDC5C6B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7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81451-8ACF-4EB3-A757-23D4D986D61F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292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37E7E-0483-4629-8797-06440491F18D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17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9CD74-481A-48E8-A173-92CEFCE80991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112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5384E-3FDD-4D84-A593-AF7F56B98F5F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339B3-C7A6-4D0B-BD2D-FC01606450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7964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D327C-A33C-4026-902A-BCCA2EC5493D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5C984-2B9F-449D-884D-6641AB7E839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96611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352786-9E0D-4158-B237-06ADBD9A5E6C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D0CDA-C5FF-4712-9AA0-A3BDB05E5E7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5050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67B60-24F1-4EF4-969D-DB39E3150156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9F3A7-8D46-4D24-9AFB-FB53CAE758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54141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2CEB00-6517-4577-8C68-1682D85FF933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99581-AE27-4388-8B32-ED2D3FDC5BB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36796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4A9C7-66D0-48AB-AC42-3F77705A2BD3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98A7F-1C24-4D53-AB79-5D60BE8E52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152352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EF685-D95A-4C56-BD60-81EBDC34E328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C7F17-3BF3-406B-A190-1CC54EA2D98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8878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C8132-9877-44B8-9F8A-9884869F18F4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4B245-3167-41A1-B65A-2CE544CDE81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61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3CC4E-DA87-4C89-9560-FF67D25DEC29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3945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47827-D6B4-4204-A6E5-939986EB9C7B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B5705-053B-4208-928A-D2CEA96460F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22973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45ECBB-295C-454C-9ED2-B58F59B3950D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8EF95-6B43-4C1C-9D43-8F6685114B0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77779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5FFD0-8219-4C44-8953-CAB80060DC95}" type="datetime1">
              <a:rPr lang="en-US" altLang="en-US" smtClean="0"/>
              <a:t>7/19/2018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850AC-6EDE-457C-BED2-198E7DA9C7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7871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9B60B-147F-4CE2-AF29-DE21E293400B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406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F0313-B3C1-49D0-84EA-7D880A6D4902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465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3D285-4736-4511-B03C-52255DB7E62D}" type="datetime1">
              <a:rPr lang="en-US" smtClean="0"/>
              <a:t>7/19/2018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328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E6C86-B189-4EDF-830D-C3EEB2AA934F}" type="datetime1">
              <a:rPr lang="en-US" smtClean="0"/>
              <a:t>7/19/2018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296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BFA6C-23B5-4DC4-8BB5-E42FB8857244}" type="datetime1">
              <a:rPr lang="en-US" smtClean="0"/>
              <a:t>7/19/2018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298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CCB3D-D6F6-4BC7-B9F3-AA3DABA00FAA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305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B4D301-E3CB-4983-8A4D-312845F3AE0B}" type="datetime1">
              <a:rPr lang="en-US" smtClean="0"/>
              <a:t>7/19/2018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605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278F7-8571-41E4-BA81-F22766B1318A}" type="datetime1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06D36-04D4-C84C-ADB5-B06513BF4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1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1D0E12-0DB1-4CB4-AE3F-0829057C321F}" type="datetime1">
              <a:rPr lang="en-US" altLang="en-US" smtClean="0">
                <a:latin typeface="Calibri" panose="020F0502020204030204" pitchFamily="34" charset="0"/>
                <a:cs typeface="Arial" panose="020B0604020202020204" pitchFamily="34" charset="0"/>
              </a:rPr>
              <a:t>7/19/2018</a:t>
            </a:fld>
            <a:endParaRPr lang="en-US" altLang="en-US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ToT CPG Management of Diabetes in Pregnancy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D045AD-B466-4A17-ABFD-9AEC58811152}" type="slidenum">
              <a:rPr lang="en-US" altLang="en-US">
                <a:latin typeface="Calibri" panose="020F050202020403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024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emf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>
            <a:spLocks noChangeArrowheads="1"/>
          </p:cNvSpPr>
          <p:nvPr/>
        </p:nvSpPr>
        <p:spPr bwMode="auto">
          <a:xfrm flipV="1">
            <a:off x="-15875" y="0"/>
            <a:ext cx="7740650" cy="3609975"/>
          </a:xfrm>
          <a:prstGeom prst="rtTriangle">
            <a:avLst/>
          </a:prstGeom>
          <a:solidFill>
            <a:srgbClr val="CCCCFF"/>
          </a:solidFill>
          <a:ln>
            <a:noFill/>
          </a:ln>
          <a:effectLst>
            <a:outerShdw blurRad="50800" dist="38100" dir="5400000" algn="t" rotWithShape="0">
              <a:srgbClr val="80808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MY" altLang="en-US" sz="1800" smtClean="0">
              <a:solidFill>
                <a:srgbClr val="FFFFFF"/>
              </a:solidFill>
            </a:endParaRPr>
          </a:p>
        </p:txBody>
      </p:sp>
      <p:sp>
        <p:nvSpPr>
          <p:cNvPr id="5" name="Right Triangle 4"/>
          <p:cNvSpPr>
            <a:spLocks noChangeArrowheads="1"/>
          </p:cNvSpPr>
          <p:nvPr/>
        </p:nvSpPr>
        <p:spPr bwMode="auto">
          <a:xfrm rot="10800000">
            <a:off x="4303713" y="0"/>
            <a:ext cx="7888287" cy="5281613"/>
          </a:xfrm>
          <a:prstGeom prst="rtTriangle">
            <a:avLst/>
          </a:prstGeom>
          <a:solidFill>
            <a:srgbClr val="7030A0"/>
          </a:solidFill>
          <a:ln>
            <a:noFill/>
          </a:ln>
          <a:effectLst>
            <a:outerShdw blurRad="50800" dist="38100" dir="5400000" algn="t" rotWithShape="0">
              <a:srgbClr val="808080">
                <a:alpha val="39998"/>
              </a:srgbClr>
            </a:outerShdw>
          </a:effec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MY" altLang="en-US" sz="1800" smtClean="0">
              <a:solidFill>
                <a:srgbClr val="FFFFFF"/>
              </a:solidFill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 l="24844" t="12659" r="40726" b="22363"/>
          <a:stretch>
            <a:fillRect/>
          </a:stretch>
        </p:blipFill>
        <p:spPr bwMode="auto">
          <a:xfrm>
            <a:off x="9315450" y="2665413"/>
            <a:ext cx="2674938" cy="4040187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606108" y="2285686"/>
            <a:ext cx="8869998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Training of Core Trainers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CPG Management of  Diabetes In Pregnancy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MY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36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INTRAPARTUM GLYCAEMIC CONTROL</a:t>
            </a:r>
            <a:endParaRPr lang="en-US" altLang="en-US" sz="36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1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000000"/>
                </a:solidFill>
                <a:latin typeface="Arial" panose="020B0604020202020204" pitchFamily="34" charset="0"/>
              </a:rPr>
              <a:t>By: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6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1831057"/>
              </p:ext>
            </p:extLst>
          </p:nvPr>
        </p:nvGraphicFramePr>
        <p:xfrm>
          <a:off x="152399" y="4150860"/>
          <a:ext cx="8961438" cy="2559948"/>
        </p:xfrm>
        <a:graphic>
          <a:graphicData uri="http://schemas.openxmlformats.org/drawingml/2006/table">
            <a:tbl>
              <a:tblPr/>
              <a:tblGrid>
                <a:gridCol w="4480719"/>
                <a:gridCol w="4480719"/>
              </a:tblGrid>
              <a:tr h="112747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Assoc. </a:t>
                      </a:r>
                      <a:r>
                        <a:rPr kumimoji="0" lang="en-MY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Prof.</a:t>
                      </a:r>
                      <a:r>
                        <a:rPr kumimoji="0" lang="en-MY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</a:t>
                      </a:r>
                      <a:r>
                        <a:rPr kumimoji="0" lang="en-MY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Rohana</a:t>
                      </a:r>
                      <a:r>
                        <a:rPr kumimoji="0" lang="en-MY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Abdul Ghani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Lecturer &amp; Consultant Endocrinologist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MY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Universiti</a:t>
                      </a:r>
                      <a:r>
                        <a:rPr kumimoji="0" lang="en-MY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Teknologi</a:t>
                      </a:r>
                      <a:r>
                        <a:rPr kumimoji="0" lang="en-MY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MARA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b="1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Dr. </a:t>
                      </a:r>
                      <a:r>
                        <a:rPr lang="en-US" altLang="en-US" sz="1800" b="1" dirty="0" err="1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Hoong</a:t>
                      </a:r>
                      <a:r>
                        <a:rPr lang="en-US" altLang="en-US" sz="1800" b="1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Farn</a:t>
                      </a:r>
                      <a:r>
                        <a:rPr lang="en-US" altLang="en-US" sz="1800" b="1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Weng</a:t>
                      </a:r>
                      <a:r>
                        <a:rPr lang="en-US" altLang="en-US" sz="1800" b="1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 Michael</a:t>
                      </a:r>
                    </a:p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Consultant Obstetrician &amp; </a:t>
                      </a:r>
                      <a:r>
                        <a:rPr lang="en-US" altLang="en-US" sz="1800" dirty="0" err="1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Gynaecologist</a:t>
                      </a:r>
                      <a:endParaRPr lang="en-US" altLang="en-US" sz="1800" dirty="0" smtClean="0">
                        <a:solidFill>
                          <a:srgbClr val="000000"/>
                        </a:solidFill>
                        <a:latin typeface="Arial" panose="020B0604020202020204" pitchFamily="34" charset="0"/>
                      </a:endParaRPr>
                    </a:p>
                    <a:p>
                      <a:pPr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Hospital </a:t>
                      </a:r>
                      <a:r>
                        <a:rPr lang="en-US" altLang="en-US" sz="1800" dirty="0" err="1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Wanita</a:t>
                      </a:r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 &amp; Kanak-</a:t>
                      </a:r>
                      <a:r>
                        <a:rPr lang="en-US" altLang="en-US" sz="1800" dirty="0" err="1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kanak</a:t>
                      </a:r>
                      <a:r>
                        <a:rPr lang="en-US" altLang="en-US" sz="1800" dirty="0" smtClean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 Sabah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252">
                <a:tc gridSpan="2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Assoc. </a:t>
                      </a:r>
                      <a:r>
                        <a:rPr kumimoji="0" lang="en-MY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Prof.</a:t>
                      </a:r>
                      <a:r>
                        <a:rPr kumimoji="0" lang="en-MY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Dr.</a:t>
                      </a:r>
                      <a:r>
                        <a:rPr kumimoji="0" lang="en-MY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alt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Norlaila</a:t>
                      </a:r>
                      <a:r>
                        <a:rPr kumimoji="0" lang="en-MY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Mustafa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Lecturer &amp; Consultant Endocrinologist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Universiti</a:t>
                      </a:r>
                      <a:r>
                        <a:rPr kumimoji="0" lang="en-MY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MY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Kebangsaan</a:t>
                      </a:r>
                      <a:r>
                        <a:rPr kumimoji="0" lang="en-MY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Malaysia</a:t>
                      </a:r>
                    </a:p>
                  </a:txBody>
                  <a:tcPr marT="45708" marB="4570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panose="020B0604020202020204" pitchFamily="34" charset="0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08" marB="4570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69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/>
          <p:cNvSpPr>
            <a:spLocks noGrp="1"/>
          </p:cNvSpPr>
          <p:nvPr>
            <p:ph idx="1"/>
          </p:nvPr>
        </p:nvSpPr>
        <p:spPr>
          <a:xfrm>
            <a:off x="128194" y="1158858"/>
            <a:ext cx="11873931" cy="5104630"/>
          </a:xfrm>
        </p:spPr>
        <p:txBody>
          <a:bodyPr>
            <a:noAutofit/>
          </a:bodyPr>
          <a:lstStyle/>
          <a:p>
            <a:r>
              <a:rPr lang="en-MY" dirty="0" smtClean="0"/>
              <a:t>There is </a:t>
            </a:r>
            <a:r>
              <a:rPr lang="en-MY" dirty="0"/>
              <a:t>no evidence to support </a:t>
            </a:r>
            <a:r>
              <a:rPr lang="en-MY" dirty="0" smtClean="0"/>
              <a:t>the use </a:t>
            </a:r>
            <a:r>
              <a:rPr lang="en-MY" dirty="0"/>
              <a:t>of CSII over multiple doses insulin for pregnant women with </a:t>
            </a:r>
            <a:r>
              <a:rPr lang="en-MY" dirty="0" smtClean="0"/>
              <a:t>pre-existing diabetes </a:t>
            </a:r>
            <a:r>
              <a:rPr lang="en-MY" dirty="0"/>
              <a:t>and </a:t>
            </a:r>
            <a:r>
              <a:rPr lang="en-MY" dirty="0" smtClean="0"/>
              <a:t>GDM</a:t>
            </a:r>
            <a:endParaRPr lang="en-MY" dirty="0"/>
          </a:p>
          <a:p>
            <a:pPr marL="0" indent="0">
              <a:buNone/>
            </a:pPr>
            <a:endParaRPr lang="en-MY" altLang="en-US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0" indent="0">
              <a:buNone/>
            </a:pPr>
            <a:endParaRPr lang="en-MY" alt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0" indent="0">
              <a:buNone/>
            </a:pPr>
            <a:endParaRPr lang="en-MY" altLang="en-US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0" indent="0">
              <a:buNone/>
            </a:pPr>
            <a:endParaRPr lang="en-MY" alt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0" indent="0">
              <a:buNone/>
            </a:pPr>
            <a:endParaRPr lang="en-MY" altLang="en-US" dirty="0" smtClean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0" indent="0">
              <a:buNone/>
            </a:pPr>
            <a:endParaRPr lang="en-MY" altLang="en-US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2973435"/>
              </p:ext>
            </p:extLst>
          </p:nvPr>
        </p:nvGraphicFramePr>
        <p:xfrm>
          <a:off x="56812" y="5996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3600" b="1" i="0" dirty="0" smtClean="0">
                          <a:solidFill>
                            <a:schemeClr val="bg1"/>
                          </a:solidFill>
                          <a:latin typeface="Rockwell" charset="0"/>
                          <a:ea typeface="Rockwell" charset="0"/>
                          <a:cs typeface="Rockwell" charset="0"/>
                        </a:rPr>
                        <a:t>Continuous Subcutaneous Insulin Infusion</a:t>
                      </a: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628238" y="2075554"/>
            <a:ext cx="10873841" cy="1768826"/>
          </a:xfrm>
          <a:prstGeom prst="rect">
            <a:avLst/>
          </a:prstGeom>
        </p:spPr>
      </p:pic>
      <p:pic>
        <p:nvPicPr>
          <p:cNvPr id="1026" name="Picture 2" descr="Image result for insulin pu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468" y="3937203"/>
            <a:ext cx="4808636" cy="2764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5C984-2B9F-449D-884D-6641AB7E839E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505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/>
          <p:cNvSpPr>
            <a:spLocks noGrp="1"/>
          </p:cNvSpPr>
          <p:nvPr>
            <p:ph idx="1"/>
          </p:nvPr>
        </p:nvSpPr>
        <p:spPr>
          <a:xfrm>
            <a:off x="128194" y="1448565"/>
            <a:ext cx="11873931" cy="5104630"/>
          </a:xfrm>
        </p:spPr>
        <p:txBody>
          <a:bodyPr>
            <a:noAutofit/>
          </a:bodyPr>
          <a:lstStyle/>
          <a:p>
            <a:pPr marL="552450" indent="-457200" algn="just">
              <a:lnSpc>
                <a:spcPct val="100000"/>
              </a:lnSpc>
            </a:pPr>
            <a:r>
              <a:rPr lang="en-MY" altLang="en-US" dirty="0" smtClean="0">
                <a:latin typeface="Helvetica" charset="0"/>
                <a:ea typeface="Helvetica" charset="0"/>
                <a:cs typeface="Helvetica" charset="0"/>
              </a:rPr>
              <a:t>Both fasting and postprandial plasma glucose were elevated after corticosteroids administration. </a:t>
            </a:r>
          </a:p>
          <a:p>
            <a:pPr marL="552450" indent="-457200" algn="just">
              <a:lnSpc>
                <a:spcPct val="100000"/>
              </a:lnSpc>
            </a:pPr>
            <a:r>
              <a:rPr lang="en-MY" altLang="en-US" dirty="0" smtClean="0">
                <a:latin typeface="Helvetica" charset="0"/>
                <a:ea typeface="Helvetica" charset="0"/>
                <a:cs typeface="Helvetica" charset="0"/>
              </a:rPr>
              <a:t>Most women had to increase the insulin doses to less than double of their regular doses.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703659"/>
              </p:ext>
            </p:extLst>
          </p:nvPr>
        </p:nvGraphicFramePr>
        <p:xfrm>
          <a:off x="56812" y="5996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000" b="1" i="0" dirty="0" smtClean="0">
                          <a:solidFill>
                            <a:schemeClr val="bg1"/>
                          </a:solidFill>
                          <a:latin typeface="Rockwell" charset="0"/>
                          <a:ea typeface="Rockwell" charset="0"/>
                          <a:cs typeface="Rockwell" charset="0"/>
                        </a:rPr>
                        <a:t>Corticosteroids</a:t>
                      </a: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lum contrast="20000"/>
          </a:blip>
          <a:srcRect l="1938" t="8051" r="843" b="3161"/>
          <a:stretch/>
        </p:blipFill>
        <p:spPr>
          <a:xfrm>
            <a:off x="411479" y="3611880"/>
            <a:ext cx="11490961" cy="222504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5C984-2B9F-449D-884D-6641AB7E839E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813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/>
          <p:cNvSpPr>
            <a:spLocks noGrp="1"/>
          </p:cNvSpPr>
          <p:nvPr>
            <p:ph idx="1"/>
          </p:nvPr>
        </p:nvSpPr>
        <p:spPr>
          <a:xfrm>
            <a:off x="128194" y="1235592"/>
            <a:ext cx="11873931" cy="5104630"/>
          </a:xfrm>
        </p:spPr>
        <p:txBody>
          <a:bodyPr>
            <a:noAutofit/>
          </a:bodyPr>
          <a:lstStyle/>
          <a:p>
            <a:pPr algn="just"/>
            <a:r>
              <a:rPr lang="en-MY" dirty="0"/>
              <a:t>In a local study on pregnant women with diabetes who fasted </a:t>
            </a:r>
            <a:r>
              <a:rPr lang="en-MY" dirty="0" smtClean="0"/>
              <a:t>during Ramadhan, they were able </a:t>
            </a:r>
            <a:r>
              <a:rPr lang="en-MY" dirty="0"/>
              <a:t>to fast for more than 15 days without any </a:t>
            </a:r>
            <a:r>
              <a:rPr lang="en-MY" dirty="0" smtClean="0"/>
              <a:t>hypoglycaemia or </a:t>
            </a:r>
            <a:r>
              <a:rPr lang="en-MY" dirty="0" err="1" smtClean="0"/>
              <a:t>fetal</a:t>
            </a:r>
            <a:r>
              <a:rPr lang="en-MY" dirty="0" smtClean="0"/>
              <a:t> complications (most of them who were on NPH insulin) </a:t>
            </a:r>
          </a:p>
          <a:p>
            <a:pPr marL="898525" lvl="1" indent="-441325" algn="just">
              <a:buFont typeface="Courier New" panose="02070309020205020404" pitchFamily="49" charset="0"/>
              <a:buChar char="o"/>
            </a:pPr>
            <a:r>
              <a:rPr lang="en-MY" sz="2800" dirty="0" smtClean="0"/>
              <a:t>Once </a:t>
            </a:r>
            <a:r>
              <a:rPr lang="en-MY" sz="2800" dirty="0"/>
              <a:t>or twice daily NPH insulin is safe </a:t>
            </a:r>
            <a:r>
              <a:rPr lang="en-MY" sz="2800" dirty="0" smtClean="0"/>
              <a:t>and tolerable</a:t>
            </a:r>
            <a:endParaRPr lang="en-MY" sz="2800" dirty="0"/>
          </a:p>
          <a:p>
            <a:pPr algn="just"/>
            <a:r>
              <a:rPr lang="en-MY" dirty="0"/>
              <a:t>Women with pre-existing diabetes and GDM with good </a:t>
            </a:r>
            <a:r>
              <a:rPr lang="en-MY" dirty="0" smtClean="0"/>
              <a:t>glycaemic control </a:t>
            </a:r>
            <a:r>
              <a:rPr lang="en-MY" dirty="0"/>
              <a:t>prior to Ramadhan continue to have good control </a:t>
            </a:r>
            <a:r>
              <a:rPr lang="en-MY" dirty="0" smtClean="0"/>
              <a:t>throughout and </a:t>
            </a:r>
            <a:r>
              <a:rPr lang="en-MY" dirty="0"/>
              <a:t>after Ramadhan.</a:t>
            </a:r>
            <a:endParaRPr lang="en-MY" alt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756639"/>
              </p:ext>
            </p:extLst>
          </p:nvPr>
        </p:nvGraphicFramePr>
        <p:xfrm>
          <a:off x="56812" y="5996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3600" b="1" i="0" dirty="0" smtClean="0">
                          <a:solidFill>
                            <a:schemeClr val="bg1"/>
                          </a:solidFill>
                          <a:latin typeface="Rockwell" charset="0"/>
                          <a:ea typeface="Rockwell" charset="0"/>
                          <a:cs typeface="Rockwell" charset="0"/>
                        </a:rPr>
                        <a:t>Fasting</a:t>
                      </a: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63807" y="5711599"/>
            <a:ext cx="11873931" cy="1035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MY" dirty="0" smtClean="0"/>
              <a:t>Pregnant diabetes women should consult their healthcare providers if they wish to observe fasting.</a:t>
            </a:r>
            <a:endParaRPr lang="en-MY" altLang="en-US" dirty="0">
              <a:latin typeface="Helvetica" charset="0"/>
              <a:ea typeface="Helvetica" charset="0"/>
              <a:cs typeface="Helvetica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1301637"/>
              </p:ext>
            </p:extLst>
          </p:nvPr>
        </p:nvGraphicFramePr>
        <p:xfrm>
          <a:off x="63807" y="4739640"/>
          <a:ext cx="12060238" cy="7867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786718">
                <a:tc>
                  <a:txBody>
                    <a:bodyPr/>
                    <a:lstStyle/>
                    <a:p>
                      <a:pPr algn="ctr"/>
                      <a:r>
                        <a:rPr lang="en-MY" sz="3600" b="1" i="0" dirty="0" smtClean="0">
                          <a:solidFill>
                            <a:schemeClr val="bg1"/>
                          </a:solidFill>
                          <a:latin typeface="Rockwell" charset="0"/>
                          <a:ea typeface="Rockwell" charset="0"/>
                          <a:cs typeface="Rockwell" charset="0"/>
                        </a:rPr>
                        <a:t>Recommendation 15</a:t>
                      </a: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95C984-2B9F-449D-884D-6641AB7E839E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503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58738" y="2206625"/>
            <a:ext cx="12079287" cy="2128838"/>
          </a:xfrm>
          <a:solidFill>
            <a:schemeClr val="bg1"/>
          </a:solidFill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 b="1" dirty="0" smtClean="0"/>
              <a:t>THANK YOU</a:t>
            </a:r>
            <a:endParaRPr lang="en-MY" altLang="en-US" sz="4400" b="1" dirty="0" smtClean="0"/>
          </a:p>
        </p:txBody>
      </p:sp>
      <p:sp>
        <p:nvSpPr>
          <p:cNvPr id="6147" name="Footer Placeholder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altLang="en-US">
                <a:solidFill>
                  <a:srgbClr val="898989"/>
                </a:solidFill>
              </a:rPr>
              <a:t>ToT CPG Management of Diabetes in Pregnancy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D0CDA-C5FF-4712-9AA0-A3BDB05E5E77}" type="slidenum">
              <a:rPr lang="en-US" altLang="en-US" smtClean="0"/>
              <a:pPr>
                <a:defRPr/>
              </a:pPr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000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58738" y="2206625"/>
            <a:ext cx="12079287" cy="2128838"/>
          </a:xfrm>
          <a:solidFill>
            <a:schemeClr val="bg1"/>
          </a:solidFill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 b="1" dirty="0" smtClean="0"/>
              <a:t>INTRAPARTUM GLYCAEMIC CONTROL</a:t>
            </a:r>
            <a:endParaRPr lang="en-MY" altLang="en-US" sz="4400" b="1" dirty="0" smtClean="0"/>
          </a:p>
        </p:txBody>
      </p:sp>
      <p:sp>
        <p:nvSpPr>
          <p:cNvPr id="6147" name="Footer Placeholder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altLang="en-US">
                <a:solidFill>
                  <a:srgbClr val="898989"/>
                </a:solidFill>
              </a:rPr>
              <a:t>ToT CPG Management of Diabetes in Pregnancy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D0CDA-C5FF-4712-9AA0-A3BDB05E5E77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6680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/>
          <p:cNvSpPr>
            <a:spLocks noGrp="1"/>
          </p:cNvSpPr>
          <p:nvPr>
            <p:ph idx="1"/>
          </p:nvPr>
        </p:nvSpPr>
        <p:spPr>
          <a:xfrm>
            <a:off x="128194" y="1448565"/>
            <a:ext cx="11873931" cy="5104630"/>
          </a:xfrm>
        </p:spPr>
        <p:txBody>
          <a:bodyPr>
            <a:noAutofit/>
          </a:bodyPr>
          <a:lstStyle/>
          <a:p>
            <a:pPr marL="552450" indent="-457200" algn="just">
              <a:lnSpc>
                <a:spcPct val="100000"/>
              </a:lnSpc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Maternal hyperglycaemia during labour increases the risks of neonatal hypoglycaemia and foetal distress. </a:t>
            </a:r>
          </a:p>
          <a:p>
            <a:pPr marL="552450" indent="-457200" algn="just">
              <a:lnSpc>
                <a:spcPct val="100000"/>
              </a:lnSpc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Insulin requirements decrease during delivery:</a:t>
            </a:r>
          </a:p>
          <a:p>
            <a:pPr marL="1119188" indent="-452438" algn="just">
              <a:lnSpc>
                <a:spcPct val="100000"/>
              </a:lnSpc>
              <a:buFont typeface="Courier New" charset="0"/>
              <a:buChar char="o"/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less calorie intake</a:t>
            </a:r>
          </a:p>
          <a:p>
            <a:pPr marL="1119188" indent="-452438" algn="just">
              <a:lnSpc>
                <a:spcPct val="100000"/>
              </a:lnSpc>
              <a:buFont typeface="Courier New" charset="0"/>
              <a:buChar char="o"/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increase in metabolic demand</a:t>
            </a:r>
          </a:p>
          <a:p>
            <a:pPr marL="552450" indent="-457200" algn="just">
              <a:lnSpc>
                <a:spcPct val="100000"/>
              </a:lnSpc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Adequate glucose must be provided during labour to meet its high requirement.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72543"/>
              </p:ext>
            </p:extLst>
          </p:nvPr>
        </p:nvGraphicFramePr>
        <p:xfrm>
          <a:off x="56812" y="5996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000" b="1" i="0" dirty="0" smtClean="0">
                          <a:solidFill>
                            <a:schemeClr val="bg1"/>
                          </a:solidFill>
                          <a:latin typeface="Rockwell" charset="0"/>
                          <a:ea typeface="Rockwell" charset="0"/>
                          <a:cs typeface="Rockwell" charset="0"/>
                        </a:rPr>
                        <a:t>Intrapartum Glycaemic Control</a:t>
                      </a:r>
                      <a:r>
                        <a:rPr lang="en-MY" sz="4000" b="1" i="0" baseline="30000" dirty="0" smtClean="0">
                          <a:solidFill>
                            <a:schemeClr val="bg1"/>
                          </a:solidFill>
                          <a:latin typeface="Rockwell" charset="0"/>
                          <a:ea typeface="Rockwell" charset="0"/>
                          <a:cs typeface="Rockwell" charset="0"/>
                        </a:rPr>
                        <a:t>-1</a:t>
                      </a:r>
                      <a:endParaRPr lang="en-MY" sz="4000" b="1" i="0" dirty="0" smtClean="0">
                        <a:solidFill>
                          <a:schemeClr val="bg1"/>
                        </a:solidFill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65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/>
          <p:cNvSpPr>
            <a:spLocks noGrp="1"/>
          </p:cNvSpPr>
          <p:nvPr>
            <p:ph idx="1"/>
          </p:nvPr>
        </p:nvSpPr>
        <p:spPr>
          <a:xfrm>
            <a:off x="128194" y="1448565"/>
            <a:ext cx="11873931" cy="5104630"/>
          </a:xfrm>
        </p:spPr>
        <p:txBody>
          <a:bodyPr>
            <a:noAutofit/>
          </a:bodyPr>
          <a:lstStyle/>
          <a:p>
            <a:pPr marL="552450" indent="-457200" algn="just">
              <a:lnSpc>
                <a:spcPct val="100000"/>
              </a:lnSpc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Current recommendations for intrapartum glycaemic control are:</a:t>
            </a:r>
          </a:p>
          <a:p>
            <a:pPr marL="1166812" indent="-457200" algn="just">
              <a:lnSpc>
                <a:spcPct val="100000"/>
              </a:lnSpc>
              <a:buFont typeface="Courier New" charset="0"/>
              <a:buChar char="o"/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monitor CBG every hour during labour and delivery</a:t>
            </a:r>
          </a:p>
          <a:p>
            <a:pPr marL="1166812" indent="-457200" algn="just">
              <a:lnSpc>
                <a:spcPct val="100000"/>
              </a:lnSpc>
              <a:buFont typeface="Courier New" charset="0"/>
              <a:buChar char="o"/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target between 4.0-7.0 </a:t>
            </a:r>
            <a:r>
              <a:rPr lang="en-MY" altLang="en-US" sz="3200" dirty="0" err="1" smtClean="0">
                <a:latin typeface="Helvetica" charset="0"/>
                <a:ea typeface="Helvetica" charset="0"/>
                <a:cs typeface="Helvetica" charset="0"/>
              </a:rPr>
              <a:t>mmol</a:t>
            </a: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/L </a:t>
            </a:r>
          </a:p>
          <a:p>
            <a:pPr marL="552450" indent="-457200" algn="just">
              <a:lnSpc>
                <a:spcPct val="100000"/>
              </a:lnSpc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IV dextrose and insulin :</a:t>
            </a:r>
          </a:p>
          <a:p>
            <a:pPr marL="1162050" indent="-452438" algn="just">
              <a:lnSpc>
                <a:spcPct val="100000"/>
              </a:lnSpc>
              <a:buFont typeface="Courier New" charset="0"/>
              <a:buChar char="o"/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T1DM from the onset of established labour </a:t>
            </a:r>
          </a:p>
          <a:p>
            <a:pPr marL="1162050" indent="-452438" algn="just">
              <a:lnSpc>
                <a:spcPct val="100000"/>
              </a:lnSpc>
              <a:buFont typeface="Courier New" charset="0"/>
              <a:buChar char="o"/>
            </a:pP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capillary blood glucose &gt;7.0 </a:t>
            </a:r>
            <a:r>
              <a:rPr lang="en-MY" altLang="en-US" sz="3200" dirty="0" err="1" smtClean="0">
                <a:latin typeface="Helvetica" charset="0"/>
                <a:ea typeface="Helvetica" charset="0"/>
                <a:cs typeface="Helvetica" charset="0"/>
              </a:rPr>
              <a:t>mmol</a:t>
            </a:r>
            <a:r>
              <a:rPr lang="en-MY" altLang="en-US" sz="3200" dirty="0" smtClean="0">
                <a:latin typeface="Helvetica" charset="0"/>
                <a:ea typeface="Helvetica" charset="0"/>
                <a:cs typeface="Helvetica" charset="0"/>
              </a:rPr>
              <a:t>/L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559093"/>
              </p:ext>
            </p:extLst>
          </p:nvPr>
        </p:nvGraphicFramePr>
        <p:xfrm>
          <a:off x="56812" y="5996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000" b="1" i="0" dirty="0" smtClean="0">
                          <a:solidFill>
                            <a:schemeClr val="bg1"/>
                          </a:solidFill>
                          <a:latin typeface="Rockwell" charset="0"/>
                          <a:ea typeface="Rockwell" charset="0"/>
                          <a:cs typeface="Rockwell" charset="0"/>
                        </a:rPr>
                        <a:t>Intrapartum Glycaemic Control</a:t>
                      </a:r>
                      <a:r>
                        <a:rPr lang="en-MY" sz="4000" b="1" i="0" baseline="30000" dirty="0" smtClean="0">
                          <a:solidFill>
                            <a:schemeClr val="bg1"/>
                          </a:solidFill>
                          <a:latin typeface="Rockwell" charset="0"/>
                          <a:ea typeface="Rockwell" charset="0"/>
                          <a:cs typeface="Rockwell" charset="0"/>
                        </a:rPr>
                        <a:t>-2</a:t>
                      </a:r>
                      <a:endParaRPr lang="en-MY" sz="4000" b="1" i="0" dirty="0" smtClean="0">
                        <a:solidFill>
                          <a:schemeClr val="bg1"/>
                        </a:solidFill>
                        <a:latin typeface="Rockwell" charset="0"/>
                        <a:ea typeface="Rockwell" charset="0"/>
                        <a:cs typeface="Rockwell" charset="0"/>
                      </a:endParaRPr>
                    </a:p>
                  </a:txBody>
                  <a:tcPr marL="91437" marR="91437" marT="45729" marB="45729" anchor="ctr">
                    <a:solidFill>
                      <a:srgbClr val="521B93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2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age14image26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990975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age14image277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50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ge14image295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95275" cy="1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/>
          <a:srcRect l="701" r="-1" b="50159"/>
          <a:stretch/>
        </p:blipFill>
        <p:spPr>
          <a:xfrm>
            <a:off x="1673634" y="478971"/>
            <a:ext cx="9072082" cy="609600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7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8914" y="334542"/>
            <a:ext cx="8584347" cy="629934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00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6871" y="167903"/>
            <a:ext cx="11582399" cy="692710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ALGORITHM C: INSULIN INFUSION AND TITRATION IN ACTIVE LABOUR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0491" y="860613"/>
            <a:ext cx="5981700" cy="59973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62164" y="1553323"/>
            <a:ext cx="53071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latin typeface="Arial" charset="0"/>
                <a:ea typeface="Arial" charset="0"/>
                <a:cs typeface="Arial" charset="0"/>
              </a:rPr>
              <a:t>* IV insulin infusion initiation rate 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Type 1 diabetes mellitus: 0.01-0.02 unit/kg/hour 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Type 2 diabetes mellitus/gestational diabetes mellitus: 0.05-0.07 unit/kg/hour </a:t>
            </a:r>
          </a:p>
          <a:p>
            <a:r>
              <a:rPr lang="en-US" dirty="0">
                <a:latin typeface="Arial" charset="0"/>
                <a:ea typeface="Arial" charset="0"/>
                <a:cs typeface="Arial" charset="0"/>
              </a:rPr>
              <a:t>If requirement exceed 0.1 unit/kg/hour, refer the endocrinologist/physician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69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/>
          <p:cNvSpPr>
            <a:spLocks noGrp="1"/>
          </p:cNvSpPr>
          <p:nvPr>
            <p:ph idx="1"/>
          </p:nvPr>
        </p:nvSpPr>
        <p:spPr>
          <a:xfrm>
            <a:off x="128194" y="1448565"/>
            <a:ext cx="11873931" cy="5104630"/>
          </a:xfrm>
        </p:spPr>
        <p:txBody>
          <a:bodyPr>
            <a:noAutofit/>
          </a:bodyPr>
          <a:lstStyle/>
          <a:p>
            <a:pPr marL="552450" indent="-457200" algn="just">
              <a:lnSpc>
                <a:spcPct val="100000"/>
              </a:lnSpc>
            </a:pPr>
            <a:r>
              <a:rPr lang="en-MY" altLang="en-US" sz="3600" dirty="0">
                <a:latin typeface="Helvetica" charset="0"/>
                <a:ea typeface="Helvetica" charset="0"/>
                <a:cs typeface="Helvetica" charset="0"/>
              </a:rPr>
              <a:t>In women with diabetes, capillary blood glucose should be maintained at 4.0-7.0 </a:t>
            </a:r>
            <a:r>
              <a:rPr lang="en-MY" altLang="en-US" sz="3600" dirty="0" err="1">
                <a:latin typeface="Helvetica" charset="0"/>
                <a:ea typeface="Helvetica" charset="0"/>
                <a:cs typeface="Helvetica" charset="0"/>
              </a:rPr>
              <a:t>mmol</a:t>
            </a:r>
            <a:r>
              <a:rPr lang="en-MY" altLang="en-US" sz="3600" dirty="0">
                <a:latin typeface="Helvetica" charset="0"/>
                <a:ea typeface="Helvetica" charset="0"/>
                <a:cs typeface="Helvetica" charset="0"/>
              </a:rPr>
              <a:t>/L during labour and delivery. </a:t>
            </a:r>
          </a:p>
          <a:p>
            <a:pPr marL="552450" indent="-457200" algn="just">
              <a:lnSpc>
                <a:spcPct val="100000"/>
              </a:lnSpc>
            </a:pPr>
            <a:r>
              <a:rPr lang="en-MY" altLang="en-US" sz="3600" dirty="0">
                <a:latin typeface="Helvetica" charset="0"/>
                <a:ea typeface="Helvetica" charset="0"/>
                <a:cs typeface="Helvetica" charset="0"/>
              </a:rPr>
              <a:t>Monitoring of capillary blood glucose during labour and delivery in women with diabetes should be done:</a:t>
            </a:r>
          </a:p>
          <a:p>
            <a:pPr marL="552450" indent="-457200" algn="just">
              <a:lnSpc>
                <a:spcPct val="100000"/>
              </a:lnSpc>
            </a:pPr>
            <a:r>
              <a:rPr lang="en-MY" altLang="en-US" sz="3600" dirty="0">
                <a:latin typeface="Helvetica" charset="0"/>
                <a:ea typeface="Helvetica" charset="0"/>
                <a:cs typeface="Helvetica" charset="0"/>
              </a:rPr>
              <a:t>1- to 2-hourly in women on insulin treatment</a:t>
            </a:r>
          </a:p>
          <a:p>
            <a:pPr marL="552450" indent="-457200" algn="just">
              <a:lnSpc>
                <a:spcPct val="100000"/>
              </a:lnSpc>
            </a:pPr>
            <a:r>
              <a:rPr lang="en-MY" altLang="en-US" sz="3600" dirty="0">
                <a:latin typeface="Helvetica" charset="0"/>
                <a:ea typeface="Helvetica" charset="0"/>
                <a:cs typeface="Helvetica" charset="0"/>
              </a:rPr>
              <a:t>4-hourly in those not on insulin treatment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4842216"/>
              </p:ext>
            </p:extLst>
          </p:nvPr>
        </p:nvGraphicFramePr>
        <p:xfrm>
          <a:off x="56812" y="5996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000" b="1" i="0" dirty="0" smtClean="0">
                          <a:solidFill>
                            <a:schemeClr val="bg1"/>
                          </a:solidFill>
                          <a:latin typeface="Rockwell" charset="0"/>
                          <a:ea typeface="Rockwell" charset="0"/>
                          <a:cs typeface="Rockwell" charset="0"/>
                        </a:rPr>
                        <a:t>Recommendation 13</a:t>
                      </a: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ToT CPG Management of Diabetes in Pregnancy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06D36-04D4-C84C-ADB5-B06513BF44F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995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42696" y="2206625"/>
            <a:ext cx="12079287" cy="2128838"/>
          </a:xfrm>
          <a:solidFill>
            <a:schemeClr val="bg1"/>
          </a:solidFill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4400" b="1" dirty="0" smtClean="0"/>
              <a:t>MANAGEMENT OF SPECIAL CONDITIONS</a:t>
            </a:r>
            <a:endParaRPr lang="en-MY" altLang="en-US" sz="4400" b="1" dirty="0" smtClean="0"/>
          </a:p>
        </p:txBody>
      </p:sp>
      <p:sp>
        <p:nvSpPr>
          <p:cNvPr id="6147" name="Footer Placeholder 1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eaLnBrk="1" hangingPunct="1">
              <a:defRPr/>
            </a:pPr>
            <a:r>
              <a:rPr lang="en-US" altLang="en-US">
                <a:solidFill>
                  <a:srgbClr val="898989"/>
                </a:solidFill>
              </a:rPr>
              <a:t>ToT CPG Management of Diabetes in Pregnancy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D0CDA-C5FF-4712-9AA0-A3BDB05E5E77}" type="slidenum">
              <a:rPr lang="en-US" altLang="en-US" smtClean="0"/>
              <a:pPr>
                <a:defRPr/>
              </a:pPr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438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1413</TotalTime>
  <Words>509</Words>
  <Application>Microsoft Office PowerPoint</Application>
  <PresentationFormat>Custom</PresentationFormat>
  <Paragraphs>86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Theme1</vt:lpstr>
      <vt:lpstr>PowerPoint Presentation</vt:lpstr>
      <vt:lpstr>INTRAPARTUM GLYCAEMIC CONTROL</vt:lpstr>
      <vt:lpstr>PowerPoint Presentation</vt:lpstr>
      <vt:lpstr>PowerPoint Presentation</vt:lpstr>
      <vt:lpstr>PowerPoint Presentation</vt:lpstr>
      <vt:lpstr>PowerPoint Presentation</vt:lpstr>
      <vt:lpstr>ALGORITHM C: INSULIN INFUSION AND TITRATION IN ACTIVE LABOUR </vt:lpstr>
      <vt:lpstr>PowerPoint Presentation</vt:lpstr>
      <vt:lpstr>MANAGEMENT OF SPECIAL CONDITIONS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INTRAPARTUM GLYCAEMIC CONTROL FOR DIABETES IN PREGNANCY</dc:title>
  <dc:creator>Rohana Abdul</dc:creator>
  <cp:lastModifiedBy>Ainol</cp:lastModifiedBy>
  <cp:revision>75</cp:revision>
  <dcterms:created xsi:type="dcterms:W3CDTF">2018-02-12T02:28:39Z</dcterms:created>
  <dcterms:modified xsi:type="dcterms:W3CDTF">2018-07-19T06:34:40Z</dcterms:modified>
</cp:coreProperties>
</file>